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819" r:id="rId2"/>
    <p:sldId id="820" r:id="rId3"/>
    <p:sldId id="821" r:id="rId4"/>
    <p:sldId id="815" r:id="rId5"/>
    <p:sldId id="816" r:id="rId6"/>
    <p:sldId id="818" r:id="rId7"/>
    <p:sldId id="817" r:id="rId8"/>
    <p:sldId id="827" r:id="rId9"/>
    <p:sldId id="828" r:id="rId10"/>
    <p:sldId id="829" r:id="rId11"/>
    <p:sldId id="824" r:id="rId12"/>
    <p:sldId id="823" r:id="rId13"/>
    <p:sldId id="831" r:id="rId14"/>
    <p:sldId id="825" r:id="rId15"/>
    <p:sldId id="751" r:id="rId16"/>
    <p:sldId id="754" r:id="rId17"/>
    <p:sldId id="755" r:id="rId18"/>
    <p:sldId id="814" r:id="rId19"/>
    <p:sldId id="822" r:id="rId20"/>
    <p:sldId id="826" r:id="rId2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7" autoAdjust="0"/>
    <p:restoredTop sz="91429" autoAdjust="0"/>
  </p:normalViewPr>
  <p:slideViewPr>
    <p:cSldViewPr snapToGrid="0">
      <p:cViewPr varScale="1">
        <p:scale>
          <a:sx n="112" d="100"/>
          <a:sy n="112" d="100"/>
        </p:scale>
        <p:origin x="12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3/22/23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23064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3/22/23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3/22/23</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3/22/23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3/22/23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3/22/23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3/22/23</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3/22/23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3/22/23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3/22/23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3/22/23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3/22/23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theinvisiblegorilla.com/gorilla_experiment.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0BB89-EB78-5BEF-3B6C-FF35EB651285}"/>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C6117C67-A5D0-A8A9-A7D2-4211BB7F1F2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8F0AD4C-22B2-C81F-2263-DD15081B6EB2}"/>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C1A62507-A5EF-DD88-E52C-91DE58087F0E}"/>
              </a:ext>
            </a:extLst>
          </p:cNvPr>
          <p:cNvSpPr>
            <a:spLocks noGrp="1"/>
          </p:cNvSpPr>
          <p:nvPr>
            <p:ph type="ftr" sz="quarter" idx="3"/>
          </p:nvPr>
        </p:nvSpPr>
        <p:spPr/>
        <p:txBody>
          <a:bodyPr/>
          <a:lstStyle/>
          <a:p>
            <a:r>
              <a:rPr lang="en-US" dirty="0"/>
              <a:t>Kwartler</a:t>
            </a:r>
          </a:p>
        </p:txBody>
      </p:sp>
      <p:pic>
        <p:nvPicPr>
          <p:cNvPr id="2050" name="Picture 2" descr="F**k it, let's use pie charts - PolicyViz">
            <a:extLst>
              <a:ext uri="{FF2B5EF4-FFF2-40B4-BE49-F238E27FC236}">
                <a16:creationId xmlns:a16="http://schemas.microsoft.com/office/drawing/2014/main" id="{C4C24C27-EEE9-A98B-C3D9-EA5D32C17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225"/>
            <a:ext cx="9144000" cy="655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01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11</a:t>
            </a:fld>
            <a:endParaRPr lang="en-US"/>
          </a:p>
        </p:txBody>
      </p:sp>
      <p:pic>
        <p:nvPicPr>
          <p:cNvPr id="6" name="Picture 2">
            <a:extLst>
              <a:ext uri="{FF2B5EF4-FFF2-40B4-BE49-F238E27FC236}">
                <a16:creationId xmlns:a16="http://schemas.microsoft.com/office/drawing/2014/main" id="{924C4CA1-DAA7-66CB-C23D-A5ED640CA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2" y="2339998"/>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a:extLst>
              <a:ext uri="{FF2B5EF4-FFF2-40B4-BE49-F238E27FC236}">
                <a16:creationId xmlns:a16="http://schemas.microsoft.com/office/drawing/2014/main" id="{FEF8554E-4F43-5FAF-C7C4-FE6D9202B93A}"/>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21034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a:xfrm>
            <a:off x="251460" y="365126"/>
            <a:ext cx="8732520" cy="591477"/>
          </a:xfrm>
        </p:spPr>
        <p:txBody>
          <a:bodyPr/>
          <a:lstStyle/>
          <a:p>
            <a:r>
              <a:rPr lang="en-US" sz="3200" dirty="0"/>
              <a:t>Avoid 3d charts, what’s the value of 3</a:t>
            </a:r>
            <a:r>
              <a:rPr lang="en-US" sz="3200" baseline="30000" dirty="0"/>
              <a:t>rd</a:t>
            </a:r>
            <a:r>
              <a:rPr lang="en-US" sz="3200" dirty="0"/>
              <a:t> Hour, Mary?</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12</a:t>
            </a:fld>
            <a:endParaRPr lang="en-US"/>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57DDE82D-F1DA-F915-E6AC-F41B3D287CD3}"/>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413858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D5B1C-8B65-E7D1-482A-7253FBF385C4}"/>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EFEDDEFE-E90C-86B2-624C-F6517632C415}"/>
              </a:ext>
            </a:extLst>
          </p:cNvPr>
          <p:cNvSpPr>
            <a:spLocks noGrp="1"/>
          </p:cNvSpPr>
          <p:nvPr>
            <p:ph type="title"/>
          </p:nvPr>
        </p:nvSpPr>
        <p:spPr/>
        <p:txBody>
          <a:bodyPr/>
          <a:lstStyle/>
          <a:p>
            <a:r>
              <a:rPr lang="en-US" dirty="0"/>
              <a:t>The added dimensionality may mislead</a:t>
            </a:r>
          </a:p>
        </p:txBody>
      </p:sp>
      <p:sp>
        <p:nvSpPr>
          <p:cNvPr id="4" name="Slide Number Placeholder 3">
            <a:extLst>
              <a:ext uri="{FF2B5EF4-FFF2-40B4-BE49-F238E27FC236}">
                <a16:creationId xmlns:a16="http://schemas.microsoft.com/office/drawing/2014/main" id="{AAEF6237-803B-0DD7-21C7-ACA0545DF14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57581855-B46C-84D4-5D22-60B433DA91F8}"/>
              </a:ext>
            </a:extLst>
          </p:cNvPr>
          <p:cNvSpPr>
            <a:spLocks noGrp="1"/>
          </p:cNvSpPr>
          <p:nvPr>
            <p:ph type="ftr" sz="quarter" idx="3"/>
          </p:nvPr>
        </p:nvSpPr>
        <p:spPr/>
        <p:txBody>
          <a:bodyPr/>
          <a:lstStyle/>
          <a:p>
            <a:r>
              <a:rPr lang="en-US" dirty="0"/>
              <a:t>Kwartler</a:t>
            </a:r>
          </a:p>
        </p:txBody>
      </p:sp>
      <p:pic>
        <p:nvPicPr>
          <p:cNvPr id="5122" name="Picture 2" descr="visas_graph_orig">
            <a:extLst>
              <a:ext uri="{FF2B5EF4-FFF2-40B4-BE49-F238E27FC236}">
                <a16:creationId xmlns:a16="http://schemas.microsoft.com/office/drawing/2014/main" id="{143D2F6C-8ED6-7F7A-438F-F73616A99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10" y="1143945"/>
            <a:ext cx="7452360" cy="521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8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a:extLst>
              <a:ext uri="{FF2B5EF4-FFF2-40B4-BE49-F238E27FC236}">
                <a16:creationId xmlns:a16="http://schemas.microsoft.com/office/drawing/2014/main" id="{E3F3F377-57B7-0A1F-8881-9A18E03568B6}"/>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75467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3/22/23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r>
              <a:rPr lang="en-US" dirty="0"/>
              <a:t>R scripts C,D,E</a:t>
            </a:r>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19</a:t>
            </a:fld>
            <a:endParaRPr lang="en-US"/>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252483" y="1269114"/>
            <a:ext cx="6139829" cy="3319620"/>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a:extLst>
              <a:ext uri="{FF2B5EF4-FFF2-40B4-BE49-F238E27FC236}">
                <a16:creationId xmlns:a16="http://schemas.microsoft.com/office/drawing/2014/main" id="{1CB0C745-0EB9-A65D-8697-0E958F30273F}"/>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7497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0CC77598-155F-5837-CF82-CDCAAE14B8BF}"/>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78972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A35EB-959D-05AE-3590-F998F23D2F46}"/>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7031308B-6C1B-413F-9B62-8F53AD0960E6}"/>
              </a:ext>
            </a:extLst>
          </p:cNvPr>
          <p:cNvSpPr>
            <a:spLocks noGrp="1"/>
          </p:cNvSpPr>
          <p:nvPr>
            <p:ph type="title"/>
          </p:nvPr>
        </p:nvSpPr>
        <p:spPr>
          <a:xfrm>
            <a:off x="628650" y="216536"/>
            <a:ext cx="7886700" cy="591477"/>
          </a:xfrm>
        </p:spPr>
        <p:txBody>
          <a:bodyPr/>
          <a:lstStyle/>
          <a:p>
            <a:r>
              <a:rPr lang="en-US" dirty="0"/>
              <a:t>What makes a compelling visual?</a:t>
            </a:r>
            <a:r>
              <a:rPr lang="en-US" sz="1800" dirty="0"/>
              <a:t> </a:t>
            </a:r>
            <a:r>
              <a:rPr lang="en-US" sz="1800" dirty="0" err="1"/>
              <a:t>F_Compelling_Visuals.R</a:t>
            </a:r>
            <a:endParaRPr lang="en-US" dirty="0"/>
          </a:p>
        </p:txBody>
      </p:sp>
      <p:sp>
        <p:nvSpPr>
          <p:cNvPr id="4" name="Slide Number Placeholder 3">
            <a:extLst>
              <a:ext uri="{FF2B5EF4-FFF2-40B4-BE49-F238E27FC236}">
                <a16:creationId xmlns:a16="http://schemas.microsoft.com/office/drawing/2014/main" id="{28853B65-AFD4-29AA-F2B0-3D6E07592F64}"/>
              </a:ext>
            </a:extLst>
          </p:cNvPr>
          <p:cNvSpPr>
            <a:spLocks noGrp="1"/>
          </p:cNvSpPr>
          <p:nvPr>
            <p:ph type="sldNum" sz="quarter" idx="12"/>
          </p:nvPr>
        </p:nvSpPr>
        <p:spPr/>
        <p:txBody>
          <a:bodyPr/>
          <a:lstStyle/>
          <a:p>
            <a:fld id="{37290FF7-652B-4475-AEAB-8B1A5D23AE09}" type="slidenum">
              <a:rPr lang="en-US" smtClean="0"/>
              <a:t>20</a:t>
            </a:fld>
            <a:endParaRPr lang="en-US"/>
          </a:p>
        </p:txBody>
      </p:sp>
      <p:pic>
        <p:nvPicPr>
          <p:cNvPr id="1026" name="Picture 2" descr="This chart from Reddit that went viral in 2019 tracks the ages of Leonardo DiCaprio’s girlfriends (Photo: Reddit/TrustLittleBrother)">
            <a:extLst>
              <a:ext uri="{FF2B5EF4-FFF2-40B4-BE49-F238E27FC236}">
                <a16:creationId xmlns:a16="http://schemas.microsoft.com/office/drawing/2014/main" id="{406475F6-0113-646D-92AF-2B29D97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1875593"/>
            <a:ext cx="4138351" cy="4138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5465D73E-1887-0D80-7D5C-6446A51BE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3312"/>
            <a:ext cx="4138351" cy="488061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C9CFA0A5-2670-8F7B-0999-2DD6C71D6749}"/>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10126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
        <p:nvSpPr>
          <p:cNvPr id="6" name="Footer Placeholder 4">
            <a:extLst>
              <a:ext uri="{FF2B5EF4-FFF2-40B4-BE49-F238E27FC236}">
                <a16:creationId xmlns:a16="http://schemas.microsoft.com/office/drawing/2014/main" id="{9E60A090-60A4-198D-D49E-6443FE6E9CC0}"/>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Footer Placeholder 4">
            <a:extLst>
              <a:ext uri="{FF2B5EF4-FFF2-40B4-BE49-F238E27FC236}">
                <a16:creationId xmlns:a16="http://schemas.microsoft.com/office/drawing/2014/main" id="{759FB38B-CE77-1817-E9ED-9A83594F0B12}"/>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
        <p:nvSpPr>
          <p:cNvPr id="8" name="Footer Placeholder 4">
            <a:extLst>
              <a:ext uri="{FF2B5EF4-FFF2-40B4-BE49-F238E27FC236}">
                <a16:creationId xmlns:a16="http://schemas.microsoft.com/office/drawing/2014/main" id="{D47F35AD-58E9-C4F1-3602-90259E1C7914}"/>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
        <p:nvSpPr>
          <p:cNvPr id="6" name="Footer Placeholder 4">
            <a:extLst>
              <a:ext uri="{FF2B5EF4-FFF2-40B4-BE49-F238E27FC236}">
                <a16:creationId xmlns:a16="http://schemas.microsoft.com/office/drawing/2014/main" id="{F77ACFE8-C9E4-A44B-4881-F5B2F75FBD70}"/>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5B054CA3-3505-C7E1-B5F2-62B27EF021DE}"/>
              </a:ext>
            </a:extLst>
          </p:cNvPr>
          <p:cNvSpPr>
            <a:spLocks noGrp="1"/>
          </p:cNvSpPr>
          <p:nvPr>
            <p:ph type="ftr" sz="quarter" idx="3"/>
          </p:nvPr>
        </p:nvSpPr>
        <p:spPr>
          <a:xfrm>
            <a:off x="3028950" y="6356351"/>
            <a:ext cx="3086100" cy="365125"/>
          </a:xfrm>
        </p:spPr>
        <p:txBody>
          <a:bodyPr/>
          <a:lstStyle/>
          <a:p>
            <a:r>
              <a:rPr lang="en-US" dirty="0"/>
              <a:t>Kwartler</a:t>
            </a:r>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27147F-B799-C8E9-EB53-1FC60B122259}"/>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EE5DAADA-325C-29D5-D9F4-3EC76C25F145}"/>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8E07960-588C-F957-6EB9-6C63DC3A5B36}"/>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5F31F236-5D39-FE76-7A0C-44E03B43D60F}"/>
              </a:ext>
            </a:extLst>
          </p:cNvPr>
          <p:cNvSpPr>
            <a:spLocks noGrp="1"/>
          </p:cNvSpPr>
          <p:nvPr>
            <p:ph type="ftr" sz="quarter" idx="3"/>
          </p:nvPr>
        </p:nvSpPr>
        <p:spPr/>
        <p:txBody>
          <a:bodyPr/>
          <a:lstStyle/>
          <a:p>
            <a:r>
              <a:rPr lang="en-US" dirty="0"/>
              <a:t>Kwartler</a:t>
            </a:r>
          </a:p>
        </p:txBody>
      </p:sp>
      <p:pic>
        <p:nvPicPr>
          <p:cNvPr id="1026" name="Picture 2" descr="Kill the Pie Chart? — Shawn M. Levin">
            <a:extLst>
              <a:ext uri="{FF2B5EF4-FFF2-40B4-BE49-F238E27FC236}">
                <a16:creationId xmlns:a16="http://schemas.microsoft.com/office/drawing/2014/main" id="{965D6036-F3AA-A8C1-6E5F-AC2FD83BC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610" y="1760367"/>
            <a:ext cx="3792220" cy="379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58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0BB89-EB78-5BEF-3B6C-FF35EB651285}"/>
              </a:ext>
            </a:extLst>
          </p:cNvPr>
          <p:cNvSpPr>
            <a:spLocks noGrp="1"/>
          </p:cNvSpPr>
          <p:nvPr>
            <p:ph type="dt" sz="half" idx="10"/>
          </p:nvPr>
        </p:nvSpPr>
        <p:spPr/>
        <p:txBody>
          <a:bodyPr/>
          <a:lstStyle/>
          <a:p>
            <a:fld id="{6700A58B-DD98-43D0-B791-721480A02982}" type="datetime1">
              <a:rPr lang="en-US" smtClean="0"/>
              <a:t>3/22/23</a:t>
            </a:fld>
            <a:endParaRPr lang="en-US"/>
          </a:p>
        </p:txBody>
      </p:sp>
      <p:sp>
        <p:nvSpPr>
          <p:cNvPr id="3" name="Title 2">
            <a:extLst>
              <a:ext uri="{FF2B5EF4-FFF2-40B4-BE49-F238E27FC236}">
                <a16:creationId xmlns:a16="http://schemas.microsoft.com/office/drawing/2014/main" id="{C6117C67-A5D0-A8A9-A7D2-4211BB7F1F2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8F0AD4C-22B2-C81F-2263-DD15081B6EB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C1A62507-A5EF-DD88-E52C-91DE58087F0E}"/>
              </a:ext>
            </a:extLst>
          </p:cNvPr>
          <p:cNvSpPr>
            <a:spLocks noGrp="1"/>
          </p:cNvSpPr>
          <p:nvPr>
            <p:ph type="ftr" sz="quarter" idx="3"/>
          </p:nvPr>
        </p:nvSpPr>
        <p:spPr/>
        <p:txBody>
          <a:bodyPr/>
          <a:lstStyle/>
          <a:p>
            <a:r>
              <a:rPr lang="en-US" dirty="0"/>
              <a:t>Kwartler</a:t>
            </a:r>
          </a:p>
        </p:txBody>
      </p:sp>
      <p:pic>
        <p:nvPicPr>
          <p:cNvPr id="2050" name="Picture 2" descr="F**k it, let's use pie charts - PolicyViz">
            <a:extLst>
              <a:ext uri="{FF2B5EF4-FFF2-40B4-BE49-F238E27FC236}">
                <a16:creationId xmlns:a16="http://schemas.microsoft.com/office/drawing/2014/main" id="{C4C24C27-EEE9-A98B-C3D9-EA5D32C17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220"/>
          <a:stretch/>
        </p:blipFill>
        <p:spPr bwMode="auto">
          <a:xfrm>
            <a:off x="0" y="149225"/>
            <a:ext cx="9144000" cy="319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573510"/>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25190</TotalTime>
  <Words>528</Words>
  <Application>Microsoft Macintosh PowerPoint</Application>
  <PresentationFormat>On-screen Show (4:3)</PresentationFormat>
  <Paragraphs>111</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PowerPoint Presentation</vt:lpstr>
      <vt:lpstr>PowerPoint Presentation</vt:lpstr>
      <vt:lpstr>PowerPoint Presentation</vt:lpstr>
      <vt:lpstr>Instead</vt:lpstr>
      <vt:lpstr>Avoid 3d charts, what’s the value of 3rd Hour, Mary?</vt:lpstr>
      <vt:lpstr>The added dimensionality may mislead</vt:lpstr>
      <vt:lpstr>Instead</vt:lpstr>
      <vt:lpstr>Basic Bar Charts</vt:lpstr>
      <vt:lpstr>Side by Side Charts</vt:lpstr>
      <vt:lpstr>Stacked Bar Charts</vt:lpstr>
      <vt:lpstr>Proportional Stacked Bar Charts</vt:lpstr>
      <vt:lpstr>R scripts C,D,E</vt:lpstr>
      <vt:lpstr>What makes a compelling visual? F_Compelling_Visuals.R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162</cp:revision>
  <cp:lastPrinted>2018-07-10T22:02:33Z</cp:lastPrinted>
  <dcterms:created xsi:type="dcterms:W3CDTF">2018-05-11T14:06:45Z</dcterms:created>
  <dcterms:modified xsi:type="dcterms:W3CDTF">2023-03-22T17:18:54Z</dcterms:modified>
</cp:coreProperties>
</file>